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  <p:sldMasterId id="2147483801" r:id="rId2"/>
  </p:sldMasterIdLst>
  <p:notesMasterIdLst>
    <p:notesMasterId r:id="rId34"/>
  </p:notesMasterIdLst>
  <p:handoutMasterIdLst>
    <p:handoutMasterId r:id="rId35"/>
  </p:handoutMasterIdLst>
  <p:sldIdLst>
    <p:sldId id="256" r:id="rId3"/>
    <p:sldId id="257" r:id="rId4"/>
    <p:sldId id="258" r:id="rId5"/>
    <p:sldId id="278" r:id="rId6"/>
    <p:sldId id="260" r:id="rId7"/>
    <p:sldId id="259" r:id="rId8"/>
    <p:sldId id="277" r:id="rId9"/>
    <p:sldId id="261" r:id="rId10"/>
    <p:sldId id="262" r:id="rId11"/>
    <p:sldId id="286" r:id="rId12"/>
    <p:sldId id="263" r:id="rId13"/>
    <p:sldId id="281" r:id="rId14"/>
    <p:sldId id="264" r:id="rId15"/>
    <p:sldId id="279" r:id="rId16"/>
    <p:sldId id="265" r:id="rId17"/>
    <p:sldId id="280" r:id="rId18"/>
    <p:sldId id="266" r:id="rId19"/>
    <p:sldId id="282" r:id="rId20"/>
    <p:sldId id="267" r:id="rId21"/>
    <p:sldId id="268" r:id="rId22"/>
    <p:sldId id="269" r:id="rId23"/>
    <p:sldId id="283" r:id="rId24"/>
    <p:sldId id="270" r:id="rId25"/>
    <p:sldId id="271" r:id="rId26"/>
    <p:sldId id="272" r:id="rId27"/>
    <p:sldId id="285" r:id="rId28"/>
    <p:sldId id="273" r:id="rId29"/>
    <p:sldId id="284" r:id="rId30"/>
    <p:sldId id="276" r:id="rId31"/>
    <p:sldId id="275" r:id="rId32"/>
    <p:sldId id="274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9" autoAdjust="0"/>
    <p:restoredTop sz="86470" autoAdjust="0"/>
  </p:normalViewPr>
  <p:slideViewPr>
    <p:cSldViewPr>
      <p:cViewPr>
        <p:scale>
          <a:sx n="70" d="100"/>
          <a:sy n="70" d="100"/>
        </p:scale>
        <p:origin x="-846" y="-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7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FB6755B7-3FB2-4BD3-88AE-4561033019CE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7618D809-AE8D-4B81-98BA-56AD3A1532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972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C092787-9E67-4083-BC6D-E9A366C2B110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C757A41-5F0A-4C0F-9929-CB82475BCA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68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C23F1B2-BB69-4FCD-9D48-59F994BF7DAF}" type="slidenum">
              <a:rPr lang="en-US" sz="1200" smtClean="0"/>
              <a:pPr eaLnBrk="1" hangingPunct="1"/>
              <a:t>9</a:t>
            </a:fld>
            <a:endParaRPr 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8098B-0528-42B9-B046-0CBDCD8EF6E8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7335D-9945-40FD-9680-9D66E8F9DB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181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04E2E-ED22-484B-9E52-C04C7FB513EB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0A96B-823B-41D1-B8FF-533D468C8A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004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01A3E-FA0B-40F0-8572-1EA53D3176B2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0DD4D-F3D6-4DAA-BBD7-2B1EBEFE8F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7117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77875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266F3-6D6C-4AB6-B816-AA2F3F189E46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08E33-E817-4A18-A969-0BEA4CF568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806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0AEFC-E9B4-48CE-82D6-5E63119E60CE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94BAB-DFAB-4658-9823-7350D38279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310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77875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3A922-506B-4E39-9FE9-E344F9E67A8A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67407-1969-419B-9E8D-F921AE9CC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0081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AE6F4-2CDF-4491-B5E8-B94D0E9779DB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A946F-8546-4ED7-AD03-13E8792F00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3997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7588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6450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FBF88-18AD-45A0-81FF-1ECB873EFEA4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FAFDC-9B9B-4431-BBB6-68394B6981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9192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46FCA-93FB-4AF6-8559-3999B7575F9B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24D65-65B8-47B2-B72F-AB108B0AB4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86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45FE7-5DE2-45ED-AD14-0B7CDA2195AC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7D29D-E475-4831-B055-A7530C57CD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3420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1677194" y="2515394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D5FD7-405D-4E98-8F6B-0AEAE88F712B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6EB98-AA3D-4447-A2BA-E1BDEA878D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650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4F162-FC09-4777-953F-5B40C2F7DE01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C068C-1225-42E1-BF2D-082C1F9462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5863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E807A-F4F0-4F26-AEC2-FDB0495AC0DB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03C13-B8C3-47A1-966F-521EA58F56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002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87A08-0946-4A53-92BF-D2B357C435DD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1F69B-1856-4076-AD5F-A98DE1ACCB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8119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88DFD-0C1F-4082-B5B5-6308AC3BF6DE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93485-F06F-4B21-B58B-F1BC546F38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613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9EDA0-B4B7-4F7A-8C5C-9555AF762F26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A230E-EAA4-4850-A83B-1E4B8E34E6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22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5DD9E-C06D-422D-A124-84253176FE2A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98929-6469-4F9D-A170-FF3FF9D6DF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218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02FDC-E402-49DB-A67B-DB24A2F4A0D4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DD84F-A117-4749-A852-A0BF043651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939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10E2B-B516-4C06-B03E-63AD1CD1CF0D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6DAEA-3406-4698-876B-B273E4A61C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294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79BB7-CD01-459D-9D0B-92DD80BCCDD3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50E2A-98FA-4575-B333-B01417D50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887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FBDE7-5144-4034-866C-EFF7BDD3E3EF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829F6-5E26-4E13-BCD7-672A59E232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42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3D58F-E177-4FF4-99AF-474634769299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792DD-D252-4E65-9864-9BE4ECF939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950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5372183-AFF9-48C1-81C9-B5B7308EB126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50D22E5-B1FA-47E1-AF94-5B0D0C8160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73075" y="-152400"/>
            <a:ext cx="8153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77875" y="2263775"/>
            <a:ext cx="75438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AB821D-5DEE-46CE-AA33-9184F1CEF074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0" y="6208713"/>
            <a:ext cx="4873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8013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42B338EC-0BBE-4D5A-B876-E1B95A94CF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28" r:id="rId2"/>
    <p:sldLayoutId id="2147483836" r:id="rId3"/>
    <p:sldLayoutId id="2147483829" r:id="rId4"/>
    <p:sldLayoutId id="2147483837" r:id="rId5"/>
    <p:sldLayoutId id="2147483830" r:id="rId6"/>
    <p:sldLayoutId id="2147483831" r:id="rId7"/>
    <p:sldLayoutId id="2147483838" r:id="rId8"/>
    <p:sldLayoutId id="2147483832" r:id="rId9"/>
    <p:sldLayoutId id="2147483833" r:id="rId10"/>
    <p:sldLayoutId id="214748383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800" kern="1200">
          <a:solidFill>
            <a:srgbClr val="262626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Impact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Impact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Impact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Impact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3725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3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enchantedlearning.com/geology/label/outerlayers/" TargetMode="Externa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ctrTitle" idx="4294967295"/>
          </p:nvPr>
        </p:nvSpPr>
        <p:spPr>
          <a:xfrm>
            <a:off x="1447800" y="2133600"/>
            <a:ext cx="7391400" cy="14700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Introduction to Landform Study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4294967295"/>
          </p:nvPr>
        </p:nvSpPr>
        <p:spPr>
          <a:xfrm>
            <a:off x="3200400" y="3810000"/>
            <a:ext cx="5334000" cy="1754188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Chapter 13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066800" y="152400"/>
            <a:ext cx="6934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800" kern="120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rgbClr val="262626"/>
                </a:solidFill>
                <a:latin typeface="Impact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rgbClr val="262626"/>
                </a:solidFill>
                <a:latin typeface="Impact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rgbClr val="262626"/>
                </a:solidFill>
                <a:latin typeface="Impact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rgbClr val="262626"/>
                </a:solidFill>
                <a:latin typeface="Impact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smtClean="0"/>
              <a:t>Kinds of Minerals</a:t>
            </a:r>
            <a:endParaRPr lang="en-US" sz="36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914400" y="1676400"/>
            <a:ext cx="7239000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lvl="0" indent="-273050">
              <a:spcBef>
                <a:spcPct val="20000"/>
              </a:spcBef>
              <a:buClr>
                <a:srgbClr val="AD0101"/>
              </a:buClr>
              <a:buFont typeface="Arial" charset="0"/>
              <a:buChar char="•"/>
            </a:pPr>
            <a:r>
              <a:rPr lang="en-US" b="1" u="sng" dirty="0" smtClean="0">
                <a:solidFill>
                  <a:srgbClr val="303030"/>
                </a:solidFill>
                <a:latin typeface="Times New Roman"/>
              </a:rPr>
              <a:t>Sulfates </a:t>
            </a:r>
            <a:r>
              <a:rPr lang="en-US" dirty="0">
                <a:solidFill>
                  <a:srgbClr val="303030"/>
                </a:solidFill>
                <a:latin typeface="Times New Roman"/>
              </a:rPr>
              <a:t>– gypsum that contains sulfur and oxygen, calcium is the main principal combining element</a:t>
            </a:r>
            <a:r>
              <a:rPr lang="en-US" dirty="0" smtClean="0">
                <a:solidFill>
                  <a:srgbClr val="303030"/>
                </a:solidFill>
                <a:latin typeface="Times New Roman"/>
              </a:rPr>
              <a:t>.</a:t>
            </a:r>
          </a:p>
          <a:p>
            <a:pPr marL="273050" lvl="0" indent="-273050">
              <a:spcBef>
                <a:spcPct val="20000"/>
              </a:spcBef>
              <a:buClr>
                <a:srgbClr val="AD0101"/>
              </a:buClr>
              <a:buFont typeface="Arial" charset="0"/>
              <a:buChar char="•"/>
            </a:pPr>
            <a:endParaRPr lang="en-US" dirty="0">
              <a:solidFill>
                <a:srgbClr val="303030"/>
              </a:solidFill>
              <a:latin typeface="Times New Roman"/>
            </a:endParaRPr>
          </a:p>
          <a:p>
            <a:pPr marL="273050" lvl="0" indent="-273050">
              <a:spcBef>
                <a:spcPct val="20000"/>
              </a:spcBef>
              <a:buClr>
                <a:srgbClr val="AD0101"/>
              </a:buClr>
              <a:buFont typeface="Arial" charset="0"/>
              <a:buChar char="•"/>
            </a:pPr>
            <a:r>
              <a:rPr lang="en-US" b="1" u="sng" dirty="0">
                <a:solidFill>
                  <a:srgbClr val="303030"/>
                </a:solidFill>
                <a:latin typeface="Times New Roman"/>
              </a:rPr>
              <a:t>Carbonates</a:t>
            </a:r>
            <a:r>
              <a:rPr lang="en-US" dirty="0">
                <a:solidFill>
                  <a:srgbClr val="303030"/>
                </a:solidFill>
                <a:latin typeface="Times New Roman"/>
              </a:rPr>
              <a:t> – sedimentary rocks such as limestone (made up of calcium carbonate</a:t>
            </a:r>
            <a:r>
              <a:rPr lang="en-US" dirty="0" smtClean="0">
                <a:solidFill>
                  <a:srgbClr val="303030"/>
                </a:solidFill>
                <a:latin typeface="Times New Roman"/>
              </a:rPr>
              <a:t>)</a:t>
            </a:r>
          </a:p>
          <a:p>
            <a:pPr marL="273050" lvl="0" indent="-273050">
              <a:spcBef>
                <a:spcPct val="20000"/>
              </a:spcBef>
              <a:buClr>
                <a:srgbClr val="AD0101"/>
              </a:buClr>
              <a:buFont typeface="Arial" charset="0"/>
              <a:buChar char="•"/>
            </a:pPr>
            <a:endParaRPr lang="en-US" dirty="0">
              <a:solidFill>
                <a:srgbClr val="303030"/>
              </a:solidFill>
              <a:latin typeface="Times New Roman"/>
            </a:endParaRPr>
          </a:p>
          <a:p>
            <a:pPr marL="273050" lvl="0" indent="-273050">
              <a:spcBef>
                <a:spcPct val="20000"/>
              </a:spcBef>
              <a:buClr>
                <a:srgbClr val="AD0101"/>
              </a:buClr>
              <a:buFont typeface="Arial" charset="0"/>
              <a:buChar char="•"/>
            </a:pPr>
            <a:r>
              <a:rPr lang="en-US" b="1" u="sng" dirty="0">
                <a:solidFill>
                  <a:srgbClr val="303030"/>
                </a:solidFill>
                <a:latin typeface="Times New Roman"/>
              </a:rPr>
              <a:t>Halides</a:t>
            </a:r>
            <a:r>
              <a:rPr lang="en-US" dirty="0">
                <a:solidFill>
                  <a:srgbClr val="303030"/>
                </a:solidFill>
                <a:latin typeface="Times New Roman"/>
              </a:rPr>
              <a:t> – notably salty, halite or common table </a:t>
            </a:r>
            <a:r>
              <a:rPr lang="en-US" dirty="0" smtClean="0">
                <a:solidFill>
                  <a:srgbClr val="303030"/>
                </a:solidFill>
                <a:latin typeface="Times New Roman"/>
              </a:rPr>
              <a:t>salt</a:t>
            </a:r>
          </a:p>
          <a:p>
            <a:pPr marL="273050" lvl="0" indent="-273050">
              <a:spcBef>
                <a:spcPct val="20000"/>
              </a:spcBef>
              <a:buClr>
                <a:srgbClr val="AD0101"/>
              </a:buClr>
              <a:buFont typeface="Arial" charset="0"/>
              <a:buChar char="•"/>
            </a:pPr>
            <a:endParaRPr lang="en-US" dirty="0">
              <a:solidFill>
                <a:srgbClr val="303030"/>
              </a:solidFill>
              <a:latin typeface="Times New Roman"/>
            </a:endParaRPr>
          </a:p>
          <a:p>
            <a:pPr marL="273050" lvl="0" indent="-273050">
              <a:spcBef>
                <a:spcPct val="20000"/>
              </a:spcBef>
              <a:buClr>
                <a:srgbClr val="AD0101"/>
              </a:buClr>
              <a:buFont typeface="Arial" charset="0"/>
              <a:buChar char="•"/>
            </a:pPr>
            <a:r>
              <a:rPr lang="en-US" b="1" u="sng" dirty="0">
                <a:solidFill>
                  <a:srgbClr val="303030"/>
                </a:solidFill>
                <a:latin typeface="Times New Roman"/>
              </a:rPr>
              <a:t>Native elements </a:t>
            </a:r>
            <a:r>
              <a:rPr lang="en-US" dirty="0">
                <a:solidFill>
                  <a:srgbClr val="303030"/>
                </a:solidFill>
                <a:latin typeface="Times New Roman"/>
              </a:rPr>
              <a:t>– minerals that occur as discrete elements, gold or silver</a:t>
            </a:r>
          </a:p>
        </p:txBody>
      </p:sp>
    </p:spTree>
    <p:extLst>
      <p:ext uri="{BB962C8B-B14F-4D97-AF65-F5344CB8AC3E}">
        <p14:creationId xmlns:p14="http://schemas.microsoft.com/office/powerpoint/2010/main" val="838898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Placeholder 1"/>
          <p:cNvSpPr>
            <a:spLocks noGrp="1"/>
          </p:cNvSpPr>
          <p:nvPr>
            <p:ph type="body" idx="4294967295"/>
          </p:nvPr>
        </p:nvSpPr>
        <p:spPr>
          <a:xfrm>
            <a:off x="990600" y="1066800"/>
            <a:ext cx="7162800" cy="5029200"/>
          </a:xfrm>
        </p:spPr>
        <p:txBody>
          <a:bodyPr/>
          <a:lstStyle/>
          <a:p>
            <a:r>
              <a:rPr lang="en-US" b="1" dirty="0" smtClean="0"/>
              <a:t>Composed of mineral materials </a:t>
            </a:r>
            <a:r>
              <a:rPr lang="en-US" dirty="0" smtClean="0"/>
              <a:t>– sometimes one mineral, other times many </a:t>
            </a:r>
            <a:r>
              <a:rPr lang="en-US" dirty="0" smtClean="0"/>
              <a:t>minerals</a:t>
            </a:r>
          </a:p>
          <a:p>
            <a:endParaRPr lang="en-US" dirty="0" smtClean="0"/>
          </a:p>
          <a:p>
            <a:r>
              <a:rPr lang="en-US" dirty="0" smtClean="0"/>
              <a:t>Sometimes found at the surface as an </a:t>
            </a:r>
            <a:r>
              <a:rPr lang="en-US" b="1" u="sng" dirty="0" smtClean="0"/>
              <a:t>“outcrop” </a:t>
            </a:r>
            <a:r>
              <a:rPr lang="en-US" dirty="0" smtClean="0"/>
              <a:t>or below the surface as </a:t>
            </a:r>
            <a:r>
              <a:rPr lang="en-US" b="1" u="sng" dirty="0" smtClean="0"/>
              <a:t>“bedrock” </a:t>
            </a:r>
            <a:r>
              <a:rPr lang="en-US" dirty="0" smtClean="0"/>
              <a:t>covered with a layer of broken rock called </a:t>
            </a:r>
            <a:r>
              <a:rPr lang="en-US" b="1" u="sng" dirty="0" smtClean="0"/>
              <a:t>“regolith</a:t>
            </a:r>
            <a:r>
              <a:rPr lang="en-US" b="1" u="sng" dirty="0" smtClean="0"/>
              <a:t>”</a:t>
            </a:r>
          </a:p>
          <a:p>
            <a:endParaRPr lang="en-US" b="1" u="sng" dirty="0" smtClean="0"/>
          </a:p>
          <a:p>
            <a:r>
              <a:rPr lang="en-US" dirty="0" smtClean="0"/>
              <a:t>Three main kinds of </a:t>
            </a:r>
            <a:r>
              <a:rPr lang="en-US" b="1" dirty="0" smtClean="0"/>
              <a:t>rocks</a:t>
            </a:r>
            <a:endParaRPr lang="en-US" b="1" dirty="0" smtClean="0"/>
          </a:p>
          <a:p>
            <a:pPr lvl="1"/>
            <a:r>
              <a:rPr lang="en-US" sz="2400" b="1" dirty="0" smtClean="0"/>
              <a:t>Igneous</a:t>
            </a:r>
          </a:p>
          <a:p>
            <a:pPr lvl="1"/>
            <a:r>
              <a:rPr lang="en-US" sz="2400" b="1" dirty="0" smtClean="0"/>
              <a:t>Sedimentary</a:t>
            </a:r>
          </a:p>
          <a:p>
            <a:pPr lvl="1"/>
            <a:r>
              <a:rPr lang="en-US" sz="2400" b="1" dirty="0" smtClean="0"/>
              <a:t>Metamorphic</a:t>
            </a:r>
          </a:p>
        </p:txBody>
      </p:sp>
      <p:sp>
        <p:nvSpPr>
          <p:cNvPr id="16387" name="Title 2"/>
          <p:cNvSpPr>
            <a:spLocks noGrp="1"/>
          </p:cNvSpPr>
          <p:nvPr>
            <p:ph type="title" idx="4294967295"/>
          </p:nvPr>
        </p:nvSpPr>
        <p:spPr>
          <a:xfrm>
            <a:off x="1295400" y="34119"/>
            <a:ext cx="6934200" cy="1143000"/>
          </a:xfrm>
        </p:spPr>
        <p:txBody>
          <a:bodyPr/>
          <a:lstStyle/>
          <a:p>
            <a:r>
              <a:rPr lang="en-US" dirty="0" smtClean="0"/>
              <a:t>Rocks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manxgeology.com/Media/ROCK_CYC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85800"/>
            <a:ext cx="76962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 idx="4294967295"/>
          </p:nvPr>
        </p:nvSpPr>
        <p:spPr>
          <a:xfrm>
            <a:off x="1066800" y="228600"/>
            <a:ext cx="6934200" cy="1143000"/>
          </a:xfrm>
        </p:spPr>
        <p:txBody>
          <a:bodyPr/>
          <a:lstStyle/>
          <a:p>
            <a:r>
              <a:rPr lang="en-US" dirty="0" smtClean="0"/>
              <a:t>Igneous Rocks</a:t>
            </a:r>
          </a:p>
        </p:txBody>
      </p:sp>
      <p:sp>
        <p:nvSpPr>
          <p:cNvPr id="18435" name="Text Placeholder 2"/>
          <p:cNvSpPr>
            <a:spLocks noGrp="1"/>
          </p:cNvSpPr>
          <p:nvPr>
            <p:ph type="body" idx="4294967295"/>
          </p:nvPr>
        </p:nvSpPr>
        <p:spPr>
          <a:xfrm>
            <a:off x="914400" y="990600"/>
            <a:ext cx="7543800" cy="5105400"/>
          </a:xfrm>
        </p:spPr>
        <p:txBody>
          <a:bodyPr/>
          <a:lstStyle/>
          <a:p>
            <a:r>
              <a:rPr lang="en-US" sz="2800" b="1" dirty="0" smtClean="0"/>
              <a:t>Formed by the cooling and solidification of molten rock </a:t>
            </a:r>
            <a:r>
              <a:rPr lang="en-US" sz="2800" dirty="0" smtClean="0"/>
              <a:t>(lava or magma)</a:t>
            </a:r>
          </a:p>
          <a:p>
            <a:r>
              <a:rPr lang="en-US" sz="2800" dirty="0" smtClean="0"/>
              <a:t>Classification based on </a:t>
            </a:r>
            <a:r>
              <a:rPr lang="en-US" sz="2800" b="1" dirty="0" smtClean="0"/>
              <a:t>mineral composition and texture</a:t>
            </a:r>
          </a:p>
          <a:p>
            <a:pPr lvl="1"/>
            <a:r>
              <a:rPr lang="en-US" sz="2800" b="1" dirty="0" smtClean="0"/>
              <a:t>Plutonic (Intrusive): Granite, Diorite, Gabbro, Peridotite</a:t>
            </a:r>
          </a:p>
          <a:p>
            <a:pPr lvl="1"/>
            <a:r>
              <a:rPr lang="en-US" sz="2800" b="1" dirty="0" smtClean="0"/>
              <a:t>Volcanic </a:t>
            </a:r>
            <a:r>
              <a:rPr lang="en-US" sz="2800" b="1" dirty="0" smtClean="0"/>
              <a:t>(Extrusive): Rhyolite, Andesite, Basalt, Obsidian, Pumice, Tuff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8" descr="http://www.outreach.canterbury.ac.nz/resources/geology/glossary/igneo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42498"/>
            <a:ext cx="7647030" cy="5477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>
          <a:xfrm>
            <a:off x="1066800" y="381000"/>
            <a:ext cx="6934200" cy="1143000"/>
          </a:xfrm>
        </p:spPr>
        <p:txBody>
          <a:bodyPr/>
          <a:lstStyle/>
          <a:p>
            <a:r>
              <a:rPr lang="en-US" dirty="0" smtClean="0"/>
              <a:t>Sedimentary Rocks</a:t>
            </a:r>
          </a:p>
        </p:txBody>
      </p:sp>
      <p:sp>
        <p:nvSpPr>
          <p:cNvPr id="20483" name="Text Placeholder 2"/>
          <p:cNvSpPr>
            <a:spLocks noGrp="1"/>
          </p:cNvSpPr>
          <p:nvPr>
            <p:ph type="body" idx="4294967295"/>
          </p:nvPr>
        </p:nvSpPr>
        <p:spPr>
          <a:xfrm>
            <a:off x="1143000" y="1447800"/>
            <a:ext cx="6858000" cy="4530725"/>
          </a:xfrm>
        </p:spPr>
        <p:txBody>
          <a:bodyPr/>
          <a:lstStyle/>
          <a:p>
            <a:r>
              <a:rPr lang="en-US" sz="2800" b="1" dirty="0" smtClean="0"/>
              <a:t>Created by the combination of pressure and cementation consolidates and transforms </a:t>
            </a:r>
            <a:r>
              <a:rPr lang="en-US" sz="2800" b="1" dirty="0" smtClean="0"/>
              <a:t>sediments</a:t>
            </a:r>
            <a:endParaRPr lang="en-US" sz="2800" b="1" dirty="0" smtClean="0"/>
          </a:p>
          <a:p>
            <a:pPr lvl="1"/>
            <a:r>
              <a:rPr lang="en-US" sz="2800" dirty="0" smtClean="0"/>
              <a:t>Clastic </a:t>
            </a:r>
            <a:r>
              <a:rPr lang="en-US" sz="2800" dirty="0" smtClean="0"/>
              <a:t>(Detrital): </a:t>
            </a:r>
            <a:r>
              <a:rPr lang="en-US" sz="2800" b="1" dirty="0" smtClean="0"/>
              <a:t>Shale, Sandstone, Conglomerate, Breccia</a:t>
            </a:r>
          </a:p>
          <a:p>
            <a:pPr lvl="1"/>
            <a:r>
              <a:rPr lang="en-US" sz="2800" dirty="0" smtClean="0"/>
              <a:t>Chemical and Organic: </a:t>
            </a:r>
            <a:r>
              <a:rPr lang="en-US" sz="2800" b="1" dirty="0" smtClean="0"/>
              <a:t>Limestone, Travertine, Chert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http://www.minsocam.org/MSA/K12/images/sedcirc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609600"/>
            <a:ext cx="5595543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 idx="4294967295"/>
          </p:nvPr>
        </p:nvSpPr>
        <p:spPr>
          <a:xfrm>
            <a:off x="1219200" y="36394"/>
            <a:ext cx="6934200" cy="1143000"/>
          </a:xfrm>
        </p:spPr>
        <p:txBody>
          <a:bodyPr/>
          <a:lstStyle/>
          <a:p>
            <a:r>
              <a:rPr lang="en-US" dirty="0" smtClean="0"/>
              <a:t>Metamorphic Rocks</a:t>
            </a:r>
          </a:p>
        </p:txBody>
      </p:sp>
      <p:sp>
        <p:nvSpPr>
          <p:cNvPr id="22531" name="Text Placeholder 2"/>
          <p:cNvSpPr>
            <a:spLocks noGrp="1"/>
          </p:cNvSpPr>
          <p:nvPr>
            <p:ph type="body" idx="4294967295"/>
          </p:nvPr>
        </p:nvSpPr>
        <p:spPr>
          <a:xfrm>
            <a:off x="1066800" y="1143000"/>
            <a:ext cx="6934200" cy="4876800"/>
          </a:xfrm>
        </p:spPr>
        <p:txBody>
          <a:bodyPr/>
          <a:lstStyle/>
          <a:p>
            <a:r>
              <a:rPr lang="en-US" sz="3200" b="1" dirty="0" smtClean="0"/>
              <a:t>Drastically changed by heat and/or pressure</a:t>
            </a:r>
            <a:r>
              <a:rPr lang="en-US" sz="3200" dirty="0" smtClean="0"/>
              <a:t> – Contact metamorphism and Regional </a:t>
            </a:r>
            <a:r>
              <a:rPr lang="en-US" sz="3200" dirty="0" smtClean="0"/>
              <a:t>metamorphism</a:t>
            </a:r>
            <a:endParaRPr lang="en-US" sz="3200" dirty="0" smtClean="0"/>
          </a:p>
          <a:p>
            <a:pPr lvl="1"/>
            <a:r>
              <a:rPr lang="en-US" sz="3200" b="1" u="sng" dirty="0" smtClean="0"/>
              <a:t>Foliated</a:t>
            </a:r>
            <a:r>
              <a:rPr lang="en-US" sz="3200" dirty="0" smtClean="0"/>
              <a:t>: Slate, Schist, Gneiss</a:t>
            </a:r>
          </a:p>
          <a:p>
            <a:pPr lvl="1"/>
            <a:r>
              <a:rPr lang="en-US" sz="3200" b="1" u="sng" dirty="0" smtClean="0"/>
              <a:t>Non-foliated</a:t>
            </a:r>
            <a:r>
              <a:rPr lang="en-US" sz="3200" dirty="0" smtClean="0"/>
              <a:t>: Quartzite, Marble, Serpentinite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http://stloe.most.go.th/html/lo_index/LOcanada2/207/images/2_7_1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609600"/>
            <a:ext cx="54864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http://web.ics.purdue.edu/~braile/edumod/pebble/pebbleAM_files/image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57200"/>
            <a:ext cx="5638800" cy="5612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>
          <a:xfrm>
            <a:off x="1143000" y="152400"/>
            <a:ext cx="6934200" cy="1143000"/>
          </a:xfrm>
        </p:spPr>
        <p:txBody>
          <a:bodyPr/>
          <a:lstStyle/>
          <a:p>
            <a:r>
              <a:rPr lang="en-US" dirty="0" smtClean="0"/>
              <a:t>The Structure of the Earth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4294967295"/>
          </p:nvPr>
        </p:nvSpPr>
        <p:spPr>
          <a:xfrm>
            <a:off x="533400" y="1430337"/>
            <a:ext cx="6858000" cy="4530725"/>
          </a:xfrm>
        </p:spPr>
        <p:txBody>
          <a:bodyPr/>
          <a:lstStyle/>
          <a:p>
            <a:r>
              <a:rPr lang="en-US" sz="3200" b="1" dirty="0" smtClean="0"/>
              <a:t>Four </a:t>
            </a:r>
            <a:r>
              <a:rPr lang="en-US" sz="3200" b="1" dirty="0" smtClean="0"/>
              <a:t>Regions</a:t>
            </a:r>
            <a:endParaRPr lang="en-US" sz="3200" b="1" dirty="0" smtClean="0"/>
          </a:p>
          <a:p>
            <a:pPr lvl="1"/>
            <a:r>
              <a:rPr lang="en-US" sz="3200" b="1" dirty="0" smtClean="0"/>
              <a:t>The Crust</a:t>
            </a:r>
          </a:p>
          <a:p>
            <a:pPr lvl="1"/>
            <a:r>
              <a:rPr lang="en-US" sz="3200" b="1" dirty="0" smtClean="0"/>
              <a:t>The Mantle</a:t>
            </a:r>
          </a:p>
          <a:p>
            <a:pPr lvl="1"/>
            <a:r>
              <a:rPr lang="en-US" sz="3200" b="1" dirty="0" smtClean="0"/>
              <a:t>The Outer Core</a:t>
            </a:r>
          </a:p>
          <a:p>
            <a:pPr lvl="1"/>
            <a:r>
              <a:rPr lang="en-US" sz="3200" b="1" dirty="0" smtClean="0"/>
              <a:t>The Inner Core</a:t>
            </a:r>
          </a:p>
        </p:txBody>
      </p:sp>
      <p:pic>
        <p:nvPicPr>
          <p:cNvPr id="8196" name="Picture 2" descr="http://www.nasa.gov/images/content/103949main_earth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0"/>
            <a:ext cx="4560228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Placeholder 1"/>
          <p:cNvSpPr>
            <a:spLocks noGrp="1"/>
          </p:cNvSpPr>
          <p:nvPr>
            <p:ph type="body" idx="4294967295"/>
          </p:nvPr>
        </p:nvSpPr>
        <p:spPr>
          <a:xfrm>
            <a:off x="457200" y="1371600"/>
            <a:ext cx="8458200" cy="4530725"/>
          </a:xfrm>
        </p:spPr>
        <p:txBody>
          <a:bodyPr/>
          <a:lstStyle/>
          <a:p>
            <a:r>
              <a:rPr lang="en-US" sz="2800" b="1" dirty="0" smtClean="0"/>
              <a:t>Continental crust consists mostly of granite</a:t>
            </a:r>
          </a:p>
          <a:p>
            <a:pPr lvl="1"/>
            <a:r>
              <a:rPr lang="en-US" sz="2800" b="1" dirty="0" smtClean="0"/>
              <a:t>Less </a:t>
            </a:r>
            <a:r>
              <a:rPr lang="en-US" sz="2800" b="1" dirty="0" smtClean="0"/>
              <a:t>dense</a:t>
            </a:r>
          </a:p>
          <a:p>
            <a:pPr lvl="1"/>
            <a:endParaRPr lang="en-US" sz="2800" dirty="0" smtClean="0"/>
          </a:p>
          <a:p>
            <a:r>
              <a:rPr lang="en-US" sz="2800" b="1" dirty="0" smtClean="0"/>
              <a:t>Ocean crust consists mostly of basalt</a:t>
            </a:r>
          </a:p>
          <a:p>
            <a:pPr lvl="1"/>
            <a:r>
              <a:rPr lang="en-US" sz="2800" b="1" dirty="0" smtClean="0"/>
              <a:t>More dense </a:t>
            </a:r>
            <a:endParaRPr lang="en-US" sz="2800" b="1" dirty="0" smtClean="0"/>
          </a:p>
          <a:p>
            <a:pPr lvl="1"/>
            <a:endParaRPr lang="en-US" sz="2800" dirty="0" smtClean="0"/>
          </a:p>
          <a:p>
            <a:r>
              <a:rPr lang="en-US" sz="2800" b="1" dirty="0" smtClean="0"/>
              <a:t>Ocean crust is </a:t>
            </a:r>
            <a:r>
              <a:rPr lang="en-US" sz="2800" b="1" u="sng" dirty="0" smtClean="0"/>
              <a:t>subducted under the continental crust</a:t>
            </a:r>
          </a:p>
        </p:txBody>
      </p:sp>
      <p:sp>
        <p:nvSpPr>
          <p:cNvPr id="25603" name="Title 2"/>
          <p:cNvSpPr>
            <a:spLocks noGrp="1"/>
          </p:cNvSpPr>
          <p:nvPr>
            <p:ph type="title" idx="4294967295"/>
          </p:nvPr>
        </p:nvSpPr>
        <p:spPr>
          <a:xfrm>
            <a:off x="228600" y="37531"/>
            <a:ext cx="8686800" cy="1143000"/>
          </a:xfrm>
        </p:spPr>
        <p:txBody>
          <a:bodyPr/>
          <a:lstStyle/>
          <a:p>
            <a:r>
              <a:rPr lang="en-US" sz="4400" dirty="0" smtClean="0"/>
              <a:t>Continental and Ocean Floor Rocks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Placeholder 1"/>
          <p:cNvSpPr>
            <a:spLocks noGrp="1"/>
          </p:cNvSpPr>
          <p:nvPr>
            <p:ph type="body" idx="4294967295"/>
          </p:nvPr>
        </p:nvSpPr>
        <p:spPr>
          <a:xfrm>
            <a:off x="609600" y="1371600"/>
            <a:ext cx="7696200" cy="4800600"/>
          </a:xfrm>
        </p:spPr>
        <p:txBody>
          <a:bodyPr/>
          <a:lstStyle/>
          <a:p>
            <a:r>
              <a:rPr lang="en-US" sz="2800" b="1" u="sng" dirty="0" smtClean="0"/>
              <a:t>The crust is floating on the denser, deformable mantle </a:t>
            </a:r>
            <a:r>
              <a:rPr lang="en-US" sz="2800" b="1" u="sng" dirty="0" smtClean="0"/>
              <a:t>below</a:t>
            </a:r>
          </a:p>
          <a:p>
            <a:endParaRPr lang="en-US" sz="2800" dirty="0" smtClean="0"/>
          </a:p>
          <a:p>
            <a:r>
              <a:rPr lang="en-US" sz="2800" dirty="0" smtClean="0"/>
              <a:t>Questions:</a:t>
            </a:r>
          </a:p>
          <a:p>
            <a:pPr lvl="1"/>
            <a:r>
              <a:rPr lang="en-US" sz="2800" b="1" dirty="0" smtClean="0"/>
              <a:t>How deep is the sinking of the crust?</a:t>
            </a:r>
          </a:p>
          <a:p>
            <a:pPr lvl="1"/>
            <a:r>
              <a:rPr lang="en-US" sz="2800" b="1" dirty="0" smtClean="0"/>
              <a:t>What determines the areal extent of an isostatic adjustment?</a:t>
            </a:r>
          </a:p>
          <a:p>
            <a:pPr lvl="1"/>
            <a:r>
              <a:rPr lang="en-US" sz="2800" b="1" dirty="0" smtClean="0"/>
              <a:t>What is the immediacy of the isostatic response</a:t>
            </a:r>
            <a:r>
              <a:rPr lang="en-US" b="1" dirty="0" smtClean="0"/>
              <a:t>?</a:t>
            </a:r>
          </a:p>
          <a:p>
            <a:pPr lvl="1"/>
            <a:endParaRPr lang="en-US" dirty="0" smtClean="0"/>
          </a:p>
        </p:txBody>
      </p:sp>
      <p:sp>
        <p:nvSpPr>
          <p:cNvPr id="26627" name="Title 2"/>
          <p:cNvSpPr>
            <a:spLocks noGrp="1"/>
          </p:cNvSpPr>
          <p:nvPr>
            <p:ph type="title" idx="4294967295"/>
          </p:nvPr>
        </p:nvSpPr>
        <p:spPr>
          <a:xfrm>
            <a:off x="1143000" y="228600"/>
            <a:ext cx="6934200" cy="1143000"/>
          </a:xfrm>
        </p:spPr>
        <p:txBody>
          <a:bodyPr/>
          <a:lstStyle/>
          <a:p>
            <a:r>
              <a:rPr lang="en-US" smtClean="0"/>
              <a:t>Isostasy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physicalgeography.net/fundamentals/images/isostas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533400"/>
            <a:ext cx="5391461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 idx="4294967295"/>
          </p:nvPr>
        </p:nvSpPr>
        <p:spPr>
          <a:xfrm>
            <a:off x="990600" y="15922"/>
            <a:ext cx="6934200" cy="1143000"/>
          </a:xfrm>
        </p:spPr>
        <p:txBody>
          <a:bodyPr/>
          <a:lstStyle/>
          <a:p>
            <a:r>
              <a:rPr lang="en-US" dirty="0" smtClean="0"/>
              <a:t>The Study of Landforms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body" idx="4294967295"/>
          </p:nvPr>
        </p:nvSpPr>
        <p:spPr>
          <a:xfrm>
            <a:off x="914400" y="1295400"/>
            <a:ext cx="7315200" cy="4724400"/>
          </a:xfrm>
        </p:spPr>
        <p:txBody>
          <a:bodyPr/>
          <a:lstStyle/>
          <a:p>
            <a:r>
              <a:rPr lang="en-US" sz="2800" b="1" u="sng" dirty="0" smtClean="0"/>
              <a:t>Study of topography– </a:t>
            </a:r>
            <a:r>
              <a:rPr lang="en-US" sz="2800" b="1" u="sng" dirty="0" smtClean="0"/>
              <a:t>geomorphology</a:t>
            </a:r>
          </a:p>
          <a:p>
            <a:endParaRPr lang="en-US" sz="1400" b="1" u="sng" dirty="0" smtClean="0"/>
          </a:p>
          <a:p>
            <a:pPr lvl="1"/>
            <a:r>
              <a:rPr lang="en-US" sz="2400" b="1" u="sng" dirty="0" smtClean="0"/>
              <a:t>Structure</a:t>
            </a:r>
            <a:r>
              <a:rPr lang="en-US" sz="2400" b="1" dirty="0" smtClean="0"/>
              <a:t> </a:t>
            </a:r>
            <a:r>
              <a:rPr lang="en-US" sz="2400" dirty="0" smtClean="0"/>
              <a:t>–the nature, arrangement, and orientation of materials making up the feature being studied.</a:t>
            </a:r>
          </a:p>
          <a:p>
            <a:pPr lvl="1"/>
            <a:r>
              <a:rPr lang="en-US" sz="2400" b="1" u="sng" dirty="0" smtClean="0"/>
              <a:t>Process</a:t>
            </a:r>
            <a:r>
              <a:rPr lang="en-US" sz="2400" dirty="0" smtClean="0"/>
              <a:t>– the actions that have combined to produce the landform</a:t>
            </a:r>
          </a:p>
          <a:p>
            <a:pPr lvl="1"/>
            <a:r>
              <a:rPr lang="en-US" sz="2400" b="1" u="sng" dirty="0" smtClean="0"/>
              <a:t>Slope</a:t>
            </a:r>
            <a:r>
              <a:rPr lang="en-US" sz="2400" dirty="0" smtClean="0"/>
              <a:t> – the fundamental aspect of shape for any landform</a:t>
            </a:r>
          </a:p>
          <a:p>
            <a:pPr lvl="1"/>
            <a:r>
              <a:rPr lang="en-US" sz="2400" b="1" u="sng" dirty="0" smtClean="0"/>
              <a:t>Drainage</a:t>
            </a:r>
            <a:r>
              <a:rPr lang="en-US" sz="2400" b="1" dirty="0" smtClean="0"/>
              <a:t> </a:t>
            </a:r>
            <a:r>
              <a:rPr lang="en-US" sz="2400" dirty="0" smtClean="0"/>
              <a:t>– the movement of water (from rainfall to snowmelt), over Earth’s surface or down into the soil and bedrock.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 idx="4294967295"/>
          </p:nvPr>
        </p:nvSpPr>
        <p:spPr>
          <a:xfrm>
            <a:off x="-304800" y="457200"/>
            <a:ext cx="9753600" cy="1143000"/>
          </a:xfrm>
        </p:spPr>
        <p:txBody>
          <a:bodyPr/>
          <a:lstStyle/>
          <a:p>
            <a:r>
              <a:rPr lang="en-US" sz="4000" dirty="0" smtClean="0"/>
              <a:t>To analyze topography answer these questions</a:t>
            </a:r>
          </a:p>
        </p:txBody>
      </p:sp>
      <p:sp>
        <p:nvSpPr>
          <p:cNvPr id="29699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524000"/>
            <a:ext cx="7620000" cy="4759325"/>
          </a:xfrm>
        </p:spPr>
        <p:txBody>
          <a:bodyPr/>
          <a:lstStyle/>
          <a:p>
            <a:r>
              <a:rPr lang="en-US" sz="2800" b="1" u="sng" dirty="0" smtClean="0"/>
              <a:t>What?</a:t>
            </a:r>
            <a:r>
              <a:rPr lang="en-US" sz="2800" dirty="0" smtClean="0"/>
              <a:t>  The form of the feature or </a:t>
            </a:r>
            <a:r>
              <a:rPr lang="en-US" sz="2800" dirty="0" smtClean="0"/>
              <a:t>features</a:t>
            </a:r>
          </a:p>
          <a:p>
            <a:endParaRPr lang="en-US" sz="1200" dirty="0" smtClean="0"/>
          </a:p>
          <a:p>
            <a:r>
              <a:rPr lang="en-US" sz="2800" b="1" u="sng" dirty="0" smtClean="0"/>
              <a:t>Where?</a:t>
            </a:r>
            <a:r>
              <a:rPr lang="en-US" sz="2800" dirty="0" smtClean="0"/>
              <a:t>  The distribution and pattern of the landform </a:t>
            </a:r>
            <a:r>
              <a:rPr lang="en-US" sz="2800" dirty="0" smtClean="0"/>
              <a:t>assemblage</a:t>
            </a:r>
          </a:p>
          <a:p>
            <a:endParaRPr lang="en-US" sz="1200" dirty="0" smtClean="0"/>
          </a:p>
          <a:p>
            <a:r>
              <a:rPr lang="en-US" sz="2800" b="1" u="sng" dirty="0" smtClean="0"/>
              <a:t>Why?</a:t>
            </a:r>
            <a:r>
              <a:rPr lang="en-US" sz="2800" dirty="0" smtClean="0"/>
              <a:t>  An explanation of origin and </a:t>
            </a:r>
            <a:r>
              <a:rPr lang="en-US" sz="2800" dirty="0" smtClean="0"/>
              <a:t>development</a:t>
            </a:r>
          </a:p>
          <a:p>
            <a:endParaRPr lang="en-US" sz="1200" dirty="0" smtClean="0"/>
          </a:p>
          <a:p>
            <a:r>
              <a:rPr lang="en-US" sz="2800" b="1" u="sng" dirty="0" smtClean="0"/>
              <a:t>So what?</a:t>
            </a:r>
            <a:r>
              <a:rPr lang="en-US" sz="2800" b="1" dirty="0" smtClean="0"/>
              <a:t>  </a:t>
            </a:r>
            <a:r>
              <a:rPr lang="en-US" sz="2800" dirty="0" smtClean="0"/>
              <a:t>The significance of the topography in relationship to other elements of the environment and to human life and activities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 idx="4294967295"/>
          </p:nvPr>
        </p:nvSpPr>
        <p:spPr>
          <a:xfrm>
            <a:off x="457200" y="28433"/>
            <a:ext cx="8382000" cy="1143000"/>
          </a:xfrm>
        </p:spPr>
        <p:txBody>
          <a:bodyPr/>
          <a:lstStyle/>
          <a:p>
            <a:r>
              <a:rPr lang="en-US" dirty="0" smtClean="0"/>
              <a:t>Internal Geomorphic Processes</a:t>
            </a:r>
          </a:p>
        </p:txBody>
      </p:sp>
      <p:sp>
        <p:nvSpPr>
          <p:cNvPr id="30723" name="Text Placeholder 2"/>
          <p:cNvSpPr>
            <a:spLocks noGrp="1"/>
          </p:cNvSpPr>
          <p:nvPr>
            <p:ph type="body" idx="4294967295"/>
          </p:nvPr>
        </p:nvSpPr>
        <p:spPr>
          <a:xfrm>
            <a:off x="990600" y="1524000"/>
            <a:ext cx="7239000" cy="4530725"/>
          </a:xfrm>
        </p:spPr>
        <p:txBody>
          <a:bodyPr/>
          <a:lstStyle/>
          <a:p>
            <a:pPr lvl="1"/>
            <a:r>
              <a:rPr lang="en-US" sz="2800" b="1" u="sng" dirty="0" smtClean="0"/>
              <a:t>Crustal rearrangement (plate tectonics)</a:t>
            </a:r>
          </a:p>
          <a:p>
            <a:pPr lvl="2"/>
            <a:r>
              <a:rPr lang="en-US" sz="2800" b="1" dirty="0" smtClean="0"/>
              <a:t>Fo</a:t>
            </a:r>
            <a:r>
              <a:rPr lang="en-US" sz="2800" b="1" dirty="0" smtClean="0"/>
              <a:t>lding</a:t>
            </a:r>
            <a:endParaRPr lang="en-US" sz="2800" b="1" dirty="0" smtClean="0"/>
          </a:p>
          <a:p>
            <a:pPr lvl="2"/>
            <a:r>
              <a:rPr lang="en-US" sz="2800" b="1" dirty="0" smtClean="0"/>
              <a:t>Faulting</a:t>
            </a:r>
          </a:p>
          <a:p>
            <a:pPr lvl="2"/>
            <a:r>
              <a:rPr lang="en-US" sz="2800" b="1" dirty="0" smtClean="0"/>
              <a:t>Uplifting</a:t>
            </a:r>
          </a:p>
          <a:p>
            <a:pPr lvl="2"/>
            <a:endParaRPr lang="en-US" sz="2800" b="1" dirty="0" smtClean="0"/>
          </a:p>
          <a:p>
            <a:pPr lvl="1"/>
            <a:r>
              <a:rPr lang="en-US" sz="2800" b="1" u="sng" dirty="0" smtClean="0"/>
              <a:t>Vulcanism </a:t>
            </a:r>
          </a:p>
          <a:p>
            <a:pPr lvl="2"/>
            <a:r>
              <a:rPr lang="en-US" sz="2800" b="1" dirty="0" smtClean="0"/>
              <a:t>Extrusive</a:t>
            </a:r>
          </a:p>
          <a:p>
            <a:pPr lvl="2"/>
            <a:r>
              <a:rPr lang="en-US" sz="2800" b="1" dirty="0" smtClean="0"/>
              <a:t>Intrusive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kmi.open.ac.uk/projects/osc/compendium/best_cmap/images/25-03-PlateTectonics-L%5B1%5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57200"/>
            <a:ext cx="5105400" cy="555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 idx="4294967295"/>
          </p:nvPr>
        </p:nvSpPr>
        <p:spPr>
          <a:xfrm>
            <a:off x="381000" y="0"/>
            <a:ext cx="8534400" cy="1143000"/>
          </a:xfrm>
        </p:spPr>
        <p:txBody>
          <a:bodyPr/>
          <a:lstStyle/>
          <a:p>
            <a:r>
              <a:rPr lang="en-US" dirty="0" smtClean="0"/>
              <a:t>External Geomorphic Processes</a:t>
            </a:r>
          </a:p>
        </p:txBody>
      </p:sp>
      <p:sp>
        <p:nvSpPr>
          <p:cNvPr id="32771" name="Text Placeholder 2"/>
          <p:cNvSpPr>
            <a:spLocks noGrp="1"/>
          </p:cNvSpPr>
          <p:nvPr>
            <p:ph type="body" idx="4294967295"/>
          </p:nvPr>
        </p:nvSpPr>
        <p:spPr>
          <a:xfrm>
            <a:off x="609600" y="1066800"/>
            <a:ext cx="7848600" cy="5029200"/>
          </a:xfrm>
        </p:spPr>
        <p:txBody>
          <a:bodyPr/>
          <a:lstStyle/>
          <a:p>
            <a:pPr lvl="1"/>
            <a:r>
              <a:rPr lang="en-US" sz="2400" b="1" u="sng" dirty="0" smtClean="0"/>
              <a:t>Weathering</a:t>
            </a:r>
          </a:p>
          <a:p>
            <a:pPr lvl="1"/>
            <a:endParaRPr lang="en-US" sz="1100" b="1" dirty="0" smtClean="0"/>
          </a:p>
          <a:p>
            <a:pPr lvl="1"/>
            <a:r>
              <a:rPr lang="en-US" sz="2400" b="1" u="sng" dirty="0" smtClean="0"/>
              <a:t>Mass </a:t>
            </a:r>
            <a:r>
              <a:rPr lang="en-US" sz="2400" b="1" u="sng" dirty="0" smtClean="0"/>
              <a:t>Wasting</a:t>
            </a:r>
          </a:p>
          <a:p>
            <a:pPr lvl="1"/>
            <a:endParaRPr lang="en-US" sz="1100" b="1" u="sng" dirty="0" smtClean="0"/>
          </a:p>
          <a:p>
            <a:pPr lvl="1"/>
            <a:r>
              <a:rPr lang="en-US" sz="2400" b="1" u="sng" dirty="0" smtClean="0"/>
              <a:t>Erosion/deposition</a:t>
            </a:r>
          </a:p>
          <a:p>
            <a:pPr lvl="2"/>
            <a:r>
              <a:rPr lang="en-US" sz="2400" b="1" dirty="0" smtClean="0"/>
              <a:t>Fluvial (running water)</a:t>
            </a:r>
          </a:p>
          <a:p>
            <a:pPr lvl="2"/>
            <a:r>
              <a:rPr lang="en-US" sz="2400" b="1" dirty="0" smtClean="0"/>
              <a:t>Aeolian (wind)</a:t>
            </a:r>
          </a:p>
          <a:p>
            <a:pPr lvl="2"/>
            <a:r>
              <a:rPr lang="en-US" sz="2400" b="1" dirty="0" smtClean="0"/>
              <a:t>Glacial (moving ice)</a:t>
            </a:r>
          </a:p>
          <a:p>
            <a:pPr lvl="2"/>
            <a:r>
              <a:rPr lang="en-US" sz="2400" b="1" dirty="0" smtClean="0"/>
              <a:t>Solution (ground water)</a:t>
            </a:r>
          </a:p>
          <a:p>
            <a:pPr lvl="2"/>
            <a:r>
              <a:rPr lang="en-US" sz="2400" b="1" dirty="0" smtClean="0"/>
              <a:t>Waves and currents (oceans/lakes</a:t>
            </a:r>
            <a:r>
              <a:rPr lang="en-US" sz="2400" b="1" dirty="0" smtClean="0"/>
              <a:t>)</a:t>
            </a:r>
          </a:p>
          <a:p>
            <a:pPr lvl="2"/>
            <a:endParaRPr lang="en-US" sz="1100" b="1" dirty="0" smtClean="0"/>
          </a:p>
          <a:p>
            <a:pPr lvl="1"/>
            <a:r>
              <a:rPr lang="en-US" sz="2400" b="1" dirty="0" smtClean="0"/>
              <a:t>Study of these processes </a:t>
            </a:r>
            <a:r>
              <a:rPr lang="en-US" sz="2400" b="1" u="sng" dirty="0" smtClean="0"/>
              <a:t>Uniformitarianism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physicalgeography.net/fundamentals/images/landform_cyc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09601"/>
            <a:ext cx="5181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 idx="4294967295"/>
          </p:nvPr>
        </p:nvSpPr>
        <p:spPr>
          <a:xfrm>
            <a:off x="1066800" y="76200"/>
            <a:ext cx="6934200" cy="1143000"/>
          </a:xfrm>
        </p:spPr>
        <p:txBody>
          <a:bodyPr/>
          <a:lstStyle/>
          <a:p>
            <a:r>
              <a:rPr lang="en-US" dirty="0" smtClean="0"/>
              <a:t>Geologic Time</a:t>
            </a:r>
          </a:p>
        </p:txBody>
      </p:sp>
      <p:sp>
        <p:nvSpPr>
          <p:cNvPr id="34819" name="Text Placeholder 2"/>
          <p:cNvSpPr>
            <a:spLocks noGrp="1"/>
          </p:cNvSpPr>
          <p:nvPr>
            <p:ph type="body" idx="4294967295"/>
          </p:nvPr>
        </p:nvSpPr>
        <p:spPr>
          <a:xfrm>
            <a:off x="685800" y="1524000"/>
            <a:ext cx="8077200" cy="4530725"/>
          </a:xfrm>
        </p:spPr>
        <p:txBody>
          <a:bodyPr/>
          <a:lstStyle/>
          <a:p>
            <a:r>
              <a:rPr lang="en-US" sz="3600" b="1" dirty="0" smtClean="0"/>
              <a:t>Earth is about </a:t>
            </a:r>
            <a:r>
              <a:rPr lang="en-US" sz="3600" b="1" u="sng" dirty="0" smtClean="0"/>
              <a:t>4.6 billion </a:t>
            </a:r>
            <a:r>
              <a:rPr lang="en-US" sz="3600" b="1" dirty="0" smtClean="0"/>
              <a:t>years </a:t>
            </a:r>
            <a:r>
              <a:rPr lang="en-US" sz="3600" b="1" dirty="0" smtClean="0"/>
              <a:t>old</a:t>
            </a:r>
          </a:p>
          <a:p>
            <a:endParaRPr lang="en-US" sz="2000" b="1" dirty="0" smtClean="0"/>
          </a:p>
          <a:p>
            <a:r>
              <a:rPr lang="en-US" sz="3600" b="1" dirty="0" smtClean="0"/>
              <a:t>Age of the dinosaurs </a:t>
            </a:r>
            <a:r>
              <a:rPr lang="en-US" sz="3600" b="1" u="sng" dirty="0" smtClean="0"/>
              <a:t>160 million</a:t>
            </a:r>
            <a:r>
              <a:rPr lang="en-US" sz="3600" b="1" dirty="0" smtClean="0"/>
              <a:t> years </a:t>
            </a:r>
            <a:r>
              <a:rPr lang="en-US" sz="3600" b="1" dirty="0" smtClean="0"/>
              <a:t>ago</a:t>
            </a:r>
          </a:p>
          <a:p>
            <a:endParaRPr lang="en-US" sz="2000" b="1" dirty="0" smtClean="0"/>
          </a:p>
          <a:p>
            <a:r>
              <a:rPr lang="en-US" sz="3600" b="1" dirty="0" smtClean="0"/>
              <a:t>Rocky Mountains uplifted </a:t>
            </a:r>
            <a:r>
              <a:rPr lang="en-US" sz="3600" b="1" u="sng" dirty="0" smtClean="0"/>
              <a:t>65 million </a:t>
            </a:r>
            <a:r>
              <a:rPr lang="en-US" sz="3600" b="1" dirty="0" smtClean="0"/>
              <a:t>years ago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1219200" y="28433"/>
            <a:ext cx="6934200" cy="1143000"/>
          </a:xfrm>
        </p:spPr>
        <p:txBody>
          <a:bodyPr/>
          <a:lstStyle/>
          <a:p>
            <a:r>
              <a:rPr lang="en-US" dirty="0" smtClean="0"/>
              <a:t>The Crust</a:t>
            </a:r>
          </a:p>
        </p:txBody>
      </p:sp>
      <p:sp>
        <p:nvSpPr>
          <p:cNvPr id="9219" name="Text Placeholder 2"/>
          <p:cNvSpPr>
            <a:spLocks noGrp="1"/>
          </p:cNvSpPr>
          <p:nvPr>
            <p:ph type="body" idx="4294967295"/>
          </p:nvPr>
        </p:nvSpPr>
        <p:spPr>
          <a:xfrm>
            <a:off x="1295400" y="1219200"/>
            <a:ext cx="6858000" cy="4530725"/>
          </a:xfrm>
        </p:spPr>
        <p:txBody>
          <a:bodyPr/>
          <a:lstStyle/>
          <a:p>
            <a:r>
              <a:rPr lang="en-US" b="1" dirty="0" smtClean="0"/>
              <a:t>The </a:t>
            </a:r>
            <a:r>
              <a:rPr lang="en-US" b="1" u="sng" dirty="0" smtClean="0"/>
              <a:t>outermost shell, consists of a broad mixture of rock </a:t>
            </a:r>
            <a:r>
              <a:rPr lang="en-US" b="1" u="sng" dirty="0" smtClean="0"/>
              <a:t>types</a:t>
            </a:r>
          </a:p>
          <a:p>
            <a:endParaRPr lang="en-US" sz="1400" b="1" dirty="0" smtClean="0"/>
          </a:p>
          <a:p>
            <a:r>
              <a:rPr lang="en-US" b="1" u="sng" dirty="0" smtClean="0"/>
              <a:t>Average thickness averages 3 miles</a:t>
            </a:r>
            <a:r>
              <a:rPr lang="en-US" b="1" dirty="0" smtClean="0"/>
              <a:t>,</a:t>
            </a:r>
          </a:p>
          <a:p>
            <a:pPr lvl="1"/>
            <a:r>
              <a:rPr lang="en-US" sz="2400" b="1" dirty="0" smtClean="0"/>
              <a:t>Beneath continents the thickness averages more than 5 times that </a:t>
            </a:r>
            <a:r>
              <a:rPr lang="en-US" sz="2400" b="1" dirty="0" smtClean="0"/>
              <a:t>much</a:t>
            </a:r>
          </a:p>
          <a:p>
            <a:pPr lvl="1"/>
            <a:endParaRPr lang="en-US" sz="1400" b="1" dirty="0" smtClean="0"/>
          </a:p>
          <a:p>
            <a:r>
              <a:rPr lang="en-US" b="1" dirty="0" smtClean="0"/>
              <a:t>The </a:t>
            </a:r>
            <a:r>
              <a:rPr lang="en-US" b="1" u="sng" dirty="0" smtClean="0"/>
              <a:t>base of the Crust </a:t>
            </a:r>
            <a:r>
              <a:rPr lang="en-US" b="1" dirty="0" smtClean="0"/>
              <a:t>is a change in mineral composition, called</a:t>
            </a:r>
          </a:p>
          <a:p>
            <a:pPr lvl="1"/>
            <a:r>
              <a:rPr lang="en-US" sz="2400" b="1" u="sng" dirty="0" smtClean="0"/>
              <a:t>Mohorovicic discontinuity (or Moho)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 descr="http://www.answersincreation.org/curriculum/geology/images/timesca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796" y="437385"/>
            <a:ext cx="3408804" cy="5658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Placeholder 1"/>
          <p:cNvSpPr>
            <a:spLocks noGrp="1"/>
          </p:cNvSpPr>
          <p:nvPr>
            <p:ph type="body" idx="4294967295"/>
          </p:nvPr>
        </p:nvSpPr>
        <p:spPr>
          <a:xfrm>
            <a:off x="1219200" y="1676400"/>
            <a:ext cx="6858000" cy="4530725"/>
          </a:xfrm>
        </p:spPr>
        <p:txBody>
          <a:bodyPr/>
          <a:lstStyle/>
          <a:p>
            <a:r>
              <a:rPr lang="en-US" sz="3200" b="1" dirty="0" smtClean="0"/>
              <a:t>Flat Plains</a:t>
            </a:r>
          </a:p>
          <a:p>
            <a:r>
              <a:rPr lang="en-US" sz="3200" b="1" dirty="0" smtClean="0"/>
              <a:t>Irregular plains</a:t>
            </a:r>
          </a:p>
          <a:p>
            <a:r>
              <a:rPr lang="en-US" sz="3200" b="1" dirty="0" smtClean="0"/>
              <a:t>Plains with scattered hills/mountains</a:t>
            </a:r>
          </a:p>
          <a:p>
            <a:r>
              <a:rPr lang="en-US" sz="3200" b="1" dirty="0" smtClean="0"/>
              <a:t>Tablelands</a:t>
            </a:r>
          </a:p>
          <a:p>
            <a:r>
              <a:rPr lang="en-US" sz="3200" b="1" dirty="0" smtClean="0"/>
              <a:t>Hills</a:t>
            </a:r>
          </a:p>
          <a:p>
            <a:r>
              <a:rPr lang="en-US" sz="3200" b="1" dirty="0" smtClean="0"/>
              <a:t>Mountains</a:t>
            </a:r>
          </a:p>
          <a:p>
            <a:r>
              <a:rPr lang="en-US" sz="3200" b="1" dirty="0" smtClean="0"/>
              <a:t>Ice caps</a:t>
            </a:r>
          </a:p>
        </p:txBody>
      </p:sp>
      <p:sp>
        <p:nvSpPr>
          <p:cNvPr id="36867" name="Title 2"/>
          <p:cNvSpPr>
            <a:spLocks noGrp="1"/>
          </p:cNvSpPr>
          <p:nvPr>
            <p:ph type="title" idx="4294967295"/>
          </p:nvPr>
        </p:nvSpPr>
        <p:spPr>
          <a:xfrm>
            <a:off x="838200" y="381000"/>
            <a:ext cx="7620000" cy="1295400"/>
          </a:xfrm>
        </p:spPr>
        <p:txBody>
          <a:bodyPr/>
          <a:lstStyle/>
          <a:p>
            <a:r>
              <a:rPr lang="en-US" sz="4000" dirty="0" smtClean="0"/>
              <a:t>Major </a:t>
            </a:r>
            <a:r>
              <a:rPr lang="en-US" sz="4000" dirty="0" smtClean="0"/>
              <a:t>Landforms Assemblages </a:t>
            </a:r>
            <a:r>
              <a:rPr lang="en-US" sz="4000" dirty="0" smtClean="0"/>
              <a:t>of the </a:t>
            </a:r>
            <a:r>
              <a:rPr lang="en-US" sz="4000" dirty="0" smtClean="0"/>
              <a:t>World</a:t>
            </a:r>
            <a:endParaRPr lang="en-US" sz="40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arth's Cru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90601"/>
            <a:ext cx="8504126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 idx="4294967295"/>
          </p:nvPr>
        </p:nvSpPr>
        <p:spPr>
          <a:xfrm>
            <a:off x="1066800" y="0"/>
            <a:ext cx="6934200" cy="1143000"/>
          </a:xfrm>
        </p:spPr>
        <p:txBody>
          <a:bodyPr/>
          <a:lstStyle/>
          <a:p>
            <a:r>
              <a:rPr lang="en-US" dirty="0" smtClean="0"/>
              <a:t>The Mantle</a:t>
            </a:r>
          </a:p>
        </p:txBody>
      </p:sp>
      <p:pic>
        <p:nvPicPr>
          <p:cNvPr id="11267" name="Picture 2" descr="http://www.enchantedlearning.com/ogifs/outerlayersearth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143000"/>
            <a:ext cx="6477000" cy="4924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 idx="4294967295"/>
          </p:nvPr>
        </p:nvSpPr>
        <p:spPr>
          <a:xfrm>
            <a:off x="1066800" y="0"/>
            <a:ext cx="6934200" cy="1143000"/>
          </a:xfrm>
        </p:spPr>
        <p:txBody>
          <a:bodyPr/>
          <a:lstStyle/>
          <a:p>
            <a:r>
              <a:rPr lang="en-US" dirty="0" smtClean="0"/>
              <a:t>The Inner and Outer </a:t>
            </a:r>
            <a:r>
              <a:rPr lang="en-US" dirty="0" smtClean="0"/>
              <a:t>Core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533400" y="762000"/>
            <a:ext cx="8229600" cy="5638800"/>
          </a:xfrm>
        </p:spPr>
        <p:txBody>
          <a:bodyPr rtlCol="0"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u="sng" dirty="0" smtClean="0"/>
              <a:t>The Outer Core</a:t>
            </a:r>
          </a:p>
          <a:p>
            <a:pPr marL="594360" lvl="1" indent="-27432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 smtClean="0"/>
              <a:t>Molten and extending to a </a:t>
            </a:r>
            <a:r>
              <a:rPr lang="en-US" sz="2400" b="1" u="sng" dirty="0" smtClean="0"/>
              <a:t>depth of about 3100 </a:t>
            </a:r>
            <a:r>
              <a:rPr lang="en-US" sz="2400" b="1" u="sng" dirty="0" smtClean="0"/>
              <a:t>miles</a:t>
            </a:r>
          </a:p>
          <a:p>
            <a:pPr marL="594360" lvl="1" indent="-274320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1200" dirty="0" smtClean="0"/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u="sng" dirty="0" smtClean="0"/>
              <a:t>The Inner Core</a:t>
            </a:r>
          </a:p>
          <a:p>
            <a:pPr marL="594360" lvl="1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u="sng" dirty="0" smtClean="0"/>
              <a:t>Solid and very dense mass having a radius of 900 miles 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Both the inner and outer core are made of </a:t>
            </a:r>
            <a:r>
              <a:rPr lang="en-US" b="1" dirty="0" smtClean="0"/>
              <a:t>iron/nickel or iron/silicate.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Makes up </a:t>
            </a:r>
            <a:r>
              <a:rPr lang="en-US" b="1" dirty="0" smtClean="0"/>
              <a:t>15% of the Earth’s volume and 32% of its mass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Earth’s </a:t>
            </a:r>
            <a:r>
              <a:rPr lang="en-US" b="1" dirty="0" smtClean="0"/>
              <a:t>magnetic field is generated primarily in the outer core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u="sng" dirty="0" smtClean="0"/>
              <a:t>Magnetic field changes over time from North Pole to South Pole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09800" y="277813"/>
            <a:ext cx="69342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3315" name="Picture 2" descr="C:\Users\Cindy\Desktop\class\jpg\3-struc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816" y="609600"/>
            <a:ext cx="5177191" cy="5029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 descr="http://skolor.nacka.se/samskolan/eaae/liu/noflash/images/FigS1-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895600"/>
            <a:ext cx="4023248" cy="3174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 idx="4294967295"/>
          </p:nvPr>
        </p:nvSpPr>
        <p:spPr>
          <a:xfrm>
            <a:off x="1219200" y="228600"/>
            <a:ext cx="6934200" cy="1143000"/>
          </a:xfrm>
        </p:spPr>
        <p:txBody>
          <a:bodyPr/>
          <a:lstStyle/>
          <a:p>
            <a:r>
              <a:rPr lang="en-US" dirty="0" smtClean="0"/>
              <a:t>Composition of the Earth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4294967295"/>
          </p:nvPr>
        </p:nvSpPr>
        <p:spPr>
          <a:xfrm>
            <a:off x="762000" y="1371600"/>
            <a:ext cx="7467600" cy="4530725"/>
          </a:xfrm>
        </p:spPr>
        <p:txBody>
          <a:bodyPr/>
          <a:lstStyle/>
          <a:p>
            <a:r>
              <a:rPr lang="en-US" sz="3200" b="1" u="sng" dirty="0" smtClean="0"/>
              <a:t>Minerals</a:t>
            </a:r>
          </a:p>
          <a:p>
            <a:endParaRPr lang="en-US" sz="1100" b="1" dirty="0" smtClean="0"/>
          </a:p>
          <a:p>
            <a:pPr lvl="1"/>
            <a:r>
              <a:rPr lang="en-US" sz="3000" b="1" u="sng" dirty="0" smtClean="0"/>
              <a:t>Solid</a:t>
            </a:r>
          </a:p>
          <a:p>
            <a:pPr lvl="1"/>
            <a:r>
              <a:rPr lang="en-US" sz="3000" b="1" u="sng" dirty="0" smtClean="0"/>
              <a:t>Naturally found in nature</a:t>
            </a:r>
          </a:p>
          <a:p>
            <a:pPr lvl="1"/>
            <a:r>
              <a:rPr lang="en-US" sz="3000" b="1" u="sng" dirty="0" smtClean="0"/>
              <a:t>Inorganic</a:t>
            </a:r>
          </a:p>
          <a:p>
            <a:pPr lvl="1"/>
            <a:r>
              <a:rPr lang="en-US" sz="3000" b="1" dirty="0" smtClean="0"/>
              <a:t>Have a specific </a:t>
            </a:r>
            <a:r>
              <a:rPr lang="en-US" sz="3000" b="1" u="sng" dirty="0" smtClean="0"/>
              <a:t>chemical composition </a:t>
            </a:r>
          </a:p>
          <a:p>
            <a:pPr lvl="1"/>
            <a:r>
              <a:rPr lang="en-US" sz="3000" b="1" dirty="0" smtClean="0"/>
              <a:t>Contains </a:t>
            </a:r>
            <a:r>
              <a:rPr lang="en-US" sz="3000" b="1" u="sng" dirty="0" smtClean="0"/>
              <a:t>atoms arranged in a regular pattern to form solid crystals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 idx="4294967295"/>
          </p:nvPr>
        </p:nvSpPr>
        <p:spPr>
          <a:xfrm>
            <a:off x="1371600" y="0"/>
            <a:ext cx="6934200" cy="1143000"/>
          </a:xfrm>
        </p:spPr>
        <p:txBody>
          <a:bodyPr/>
          <a:lstStyle/>
          <a:p>
            <a:r>
              <a:rPr lang="en-US" sz="3600" dirty="0" smtClean="0"/>
              <a:t>Kinds of Minerals</a:t>
            </a:r>
          </a:p>
        </p:txBody>
      </p:sp>
      <p:sp>
        <p:nvSpPr>
          <p:cNvPr id="15363" name="Text Placeholder 2"/>
          <p:cNvSpPr>
            <a:spLocks noGrp="1"/>
          </p:cNvSpPr>
          <p:nvPr>
            <p:ph type="body" idx="4294967295"/>
          </p:nvPr>
        </p:nvSpPr>
        <p:spPr>
          <a:xfrm>
            <a:off x="1143000" y="1295400"/>
            <a:ext cx="6858000" cy="4530725"/>
          </a:xfrm>
        </p:spPr>
        <p:txBody>
          <a:bodyPr/>
          <a:lstStyle/>
          <a:p>
            <a:r>
              <a:rPr lang="en-US" b="1" u="sng" dirty="0" smtClean="0"/>
              <a:t>Silicates</a:t>
            </a:r>
            <a:r>
              <a:rPr lang="en-US" dirty="0" smtClean="0"/>
              <a:t> – composed of silicate minerals, oxygen and silicon</a:t>
            </a:r>
          </a:p>
          <a:p>
            <a:pPr lvl="1"/>
            <a:r>
              <a:rPr lang="en-US" sz="2400" dirty="0" smtClean="0"/>
              <a:t>Quartz and feldspars are two most </a:t>
            </a:r>
            <a:r>
              <a:rPr lang="en-US" sz="2400" dirty="0" smtClean="0"/>
              <a:t>common</a:t>
            </a:r>
          </a:p>
          <a:p>
            <a:pPr lvl="1"/>
            <a:endParaRPr lang="en-US" sz="2400" dirty="0" smtClean="0"/>
          </a:p>
          <a:p>
            <a:r>
              <a:rPr lang="en-US" b="1" u="sng" dirty="0" smtClean="0"/>
              <a:t>Oxides</a:t>
            </a:r>
            <a:r>
              <a:rPr lang="en-US" dirty="0" smtClean="0"/>
              <a:t> – elements that can combine with oxygen. </a:t>
            </a:r>
          </a:p>
          <a:p>
            <a:pPr lvl="1"/>
            <a:r>
              <a:rPr lang="en-US" sz="2400" dirty="0" smtClean="0"/>
              <a:t>Iron, particularly hematite, magnetite, and limonite all containing </a:t>
            </a:r>
            <a:r>
              <a:rPr lang="en-US" sz="2400" dirty="0" smtClean="0"/>
              <a:t>iron</a:t>
            </a:r>
          </a:p>
          <a:p>
            <a:pPr lvl="1"/>
            <a:endParaRPr lang="en-US" sz="2400" dirty="0" smtClean="0"/>
          </a:p>
          <a:p>
            <a:r>
              <a:rPr lang="en-US" b="1" u="sng" dirty="0" smtClean="0"/>
              <a:t>Sulfides</a:t>
            </a:r>
            <a:r>
              <a:rPr lang="en-US" dirty="0" smtClean="0"/>
              <a:t> – composed of sulfur in some combination with one or more other elements </a:t>
            </a:r>
          </a:p>
          <a:p>
            <a:pPr lvl="1"/>
            <a:r>
              <a:rPr lang="en-US" sz="2400" dirty="0" smtClean="0"/>
              <a:t>Pyrite, iron and sulfur, galena/ </a:t>
            </a:r>
            <a:r>
              <a:rPr lang="en-US" sz="2400" dirty="0" smtClean="0"/>
              <a:t>lead </a:t>
            </a:r>
            <a:endParaRPr lang="en-US" sz="2400" dirty="0" smtClean="0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3350</TotalTime>
  <Words>759</Words>
  <Application>Microsoft Office PowerPoint</Application>
  <PresentationFormat>On-screen Show (4:3)</PresentationFormat>
  <Paragraphs>142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Custom Design</vt:lpstr>
      <vt:lpstr>NewsPrint</vt:lpstr>
      <vt:lpstr>Introduction to Landform Study</vt:lpstr>
      <vt:lpstr>The Structure of the Earth</vt:lpstr>
      <vt:lpstr>The Crust</vt:lpstr>
      <vt:lpstr>PowerPoint Presentation</vt:lpstr>
      <vt:lpstr>The Mantle</vt:lpstr>
      <vt:lpstr>The Inner and Outer Core</vt:lpstr>
      <vt:lpstr> </vt:lpstr>
      <vt:lpstr>Composition of the Earth</vt:lpstr>
      <vt:lpstr>Kinds of Minerals</vt:lpstr>
      <vt:lpstr>PowerPoint Presentation</vt:lpstr>
      <vt:lpstr>Rocks</vt:lpstr>
      <vt:lpstr>PowerPoint Presentation</vt:lpstr>
      <vt:lpstr>Igneous Rocks</vt:lpstr>
      <vt:lpstr>PowerPoint Presentation</vt:lpstr>
      <vt:lpstr>Sedimentary Rocks</vt:lpstr>
      <vt:lpstr>PowerPoint Presentation</vt:lpstr>
      <vt:lpstr>Metamorphic Rocks</vt:lpstr>
      <vt:lpstr>PowerPoint Presentation</vt:lpstr>
      <vt:lpstr>PowerPoint Presentation</vt:lpstr>
      <vt:lpstr>Continental and Ocean Floor Rocks</vt:lpstr>
      <vt:lpstr>Isostasy</vt:lpstr>
      <vt:lpstr>PowerPoint Presentation</vt:lpstr>
      <vt:lpstr>The Study of Landforms</vt:lpstr>
      <vt:lpstr>To analyze topography answer these questions</vt:lpstr>
      <vt:lpstr>Internal Geomorphic Processes</vt:lpstr>
      <vt:lpstr>PowerPoint Presentation</vt:lpstr>
      <vt:lpstr>External Geomorphic Processes</vt:lpstr>
      <vt:lpstr>PowerPoint Presentation</vt:lpstr>
      <vt:lpstr>Geologic Time</vt:lpstr>
      <vt:lpstr>PowerPoint Presentation</vt:lpstr>
      <vt:lpstr>Major Landforms Assemblages of the World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Portraying the Earth</dc:title>
  <dc:creator>Cindy Clark</dc:creator>
  <cp:lastModifiedBy>allen</cp:lastModifiedBy>
  <cp:revision>170</cp:revision>
  <dcterms:created xsi:type="dcterms:W3CDTF">2007-09-03T15:50:30Z</dcterms:created>
  <dcterms:modified xsi:type="dcterms:W3CDTF">2013-08-24T16:04:02Z</dcterms:modified>
</cp:coreProperties>
</file>